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79" r:id="rId2"/>
    <p:sldId id="256" r:id="rId3"/>
    <p:sldId id="263" r:id="rId4"/>
    <p:sldId id="264" r:id="rId5"/>
    <p:sldId id="267" r:id="rId6"/>
    <p:sldId id="260" r:id="rId7"/>
    <p:sldId id="268" r:id="rId8"/>
    <p:sldId id="273" r:id="rId9"/>
    <p:sldId id="274" r:id="rId10"/>
    <p:sldId id="275" r:id="rId11"/>
    <p:sldId id="276" r:id="rId12"/>
    <p:sldId id="277" r:id="rId13"/>
    <p:sldId id="261" r:id="rId14"/>
    <p:sldId id="278"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147" autoAdjust="0"/>
  </p:normalViewPr>
  <p:slideViewPr>
    <p:cSldViewPr>
      <p:cViewPr>
        <p:scale>
          <a:sx n="70" d="100"/>
          <a:sy n="70" d="100"/>
        </p:scale>
        <p:origin x="-2752" y="-4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141C06-2DC2-47D5-B93E-4CEA12228047}" type="datetimeFigureOut">
              <a:rPr lang="en-US" smtClean="0"/>
              <a:pPr/>
              <a:t>9/4/13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1F8C41-A4C4-42A0-8A2C-EA28E467690F}" type="slidenum">
              <a:rPr lang="en-US" smtClean="0"/>
              <a:pPr/>
              <a:t>‹#›</a:t>
            </a:fld>
            <a:endParaRPr lang="en-US"/>
          </a:p>
        </p:txBody>
      </p:sp>
    </p:spTree>
    <p:extLst>
      <p:ext uri="{BB962C8B-B14F-4D97-AF65-F5344CB8AC3E}">
        <p14:creationId xmlns:p14="http://schemas.microsoft.com/office/powerpoint/2010/main" val="67665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In this case, a student had no idea what to say when he found himself in a place that was just too loud. He would bolt from the location, leaving others confused about his actions. Having a Conversation Plan in place, memorized in advance, helped him communicate about his issue. He would still leave the location</a:t>
            </a:r>
            <a:r>
              <a:rPr lang="en-US" baseline="0" dirty="0" smtClean="0"/>
              <a:t> quickly, but now others understood why and would endeavor to help him.</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Teacher: Refer to the Lesson</a:t>
            </a:r>
            <a:r>
              <a:rPr lang="en-US" baseline="0" dirty="0" smtClean="0"/>
              <a:t> Four </a:t>
            </a:r>
            <a:r>
              <a:rPr lang="en-US" dirty="0" smtClean="0"/>
              <a:t>Teacher Sheet for</a:t>
            </a:r>
            <a:r>
              <a:rPr lang="en-US" baseline="0" dirty="0" smtClean="0"/>
              <a:t> </a:t>
            </a:r>
            <a:r>
              <a:rPr lang="en-US" dirty="0" smtClean="0"/>
              <a:t>options</a:t>
            </a:r>
            <a:r>
              <a:rPr lang="en-US" baseline="0" dirty="0" smtClean="0"/>
              <a:t> for developing and using Cards and Scripts outside of the classroom.</a:t>
            </a:r>
            <a:endParaRPr lang="en-US"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This slide provides a rubric for a student discussion on communication issues and self-</a:t>
            </a:r>
            <a:r>
              <a:rPr lang="en-US" dirty="0" err="1" smtClean="0"/>
              <a:t>advoacy</a:t>
            </a:r>
            <a:r>
              <a:rPr lang="en-US" dirty="0" smtClean="0"/>
              <a:t>.</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This is a card that a student could hold up if the student is having a delay. The card indicates to others that the student has paid attention, and will answer the question or respond to a request, but needs a few moments.</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This card allows a student</a:t>
            </a:r>
            <a:r>
              <a:rPr lang="en-US" baseline="0" dirty="0" smtClean="0"/>
              <a:t> to let others know that speech might be very difficult or impossible at this moment, and to stand by for an alternative method of communicating.</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This type</a:t>
            </a:r>
            <a:r>
              <a:rPr lang="en-US" baseline="0" dirty="0" smtClean="0"/>
              <a:t> of card can be used for situations that come up repeatedly. This is a Card that a student made to hand out on the bus or the subway because people were always trying to chat with him, and he found this very stressful, and also found it too stressful to explain in the moment. Handing out a polite card was a lot easier.</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The student in this example made a Conversation Plan in</a:t>
            </a:r>
            <a:r>
              <a:rPr lang="en-US" baseline="0" dirty="0" smtClean="0"/>
              <a:t> advance because she kept having a problem with people expecting her to respond to questions quickly. She thought of this response, wrote it down as her Conversation Plan, and then used it to advocate for her need for extra time.</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25127EC-91E5-4BBA-87C1-9BCF0AFCF965}" type="datetimeFigureOut">
              <a:rPr lang="en-US" smtClean="0"/>
              <a:pPr/>
              <a:t>9/4/13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6B39E5E-E8DC-4089-AE4B-2FBCF2A72C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5127EC-91E5-4BBA-87C1-9BCF0AFCF965}" type="datetimeFigureOut">
              <a:rPr lang="en-US" smtClean="0"/>
              <a:pPr/>
              <a:t>9/4/13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25127EC-91E5-4BBA-87C1-9BCF0AFCF965}" type="datetimeFigureOut">
              <a:rPr lang="en-US" smtClean="0"/>
              <a:pPr/>
              <a:t>9/4/13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5127EC-91E5-4BBA-87C1-9BCF0AFCF965}" type="datetimeFigureOut">
              <a:rPr lang="en-US" smtClean="0"/>
              <a:pPr/>
              <a:t>9/4/13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5127EC-91E5-4BBA-87C1-9BCF0AFCF965}" type="datetimeFigureOut">
              <a:rPr lang="en-US" smtClean="0"/>
              <a:pPr/>
              <a:t>9/4/13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5127EC-91E5-4BBA-87C1-9BCF0AFCF965}" type="datetimeFigureOut">
              <a:rPr lang="en-US" smtClean="0"/>
              <a:pPr/>
              <a:t>9/4/13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25127EC-91E5-4BBA-87C1-9BCF0AFCF965}" type="datetimeFigureOut">
              <a:rPr lang="en-US" smtClean="0"/>
              <a:pPr/>
              <a:t>9/4/13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6B39E5E-E8DC-4089-AE4B-2FBCF2A72C8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25127EC-91E5-4BBA-87C1-9BCF0AFCF965}" type="datetimeFigureOut">
              <a:rPr lang="en-US" smtClean="0"/>
              <a:pPr/>
              <a:t>9/4/13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6B39E5E-E8DC-4089-AE4B-2FBCF2A72C8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87400" y="914400"/>
            <a:ext cx="7569200" cy="5029200"/>
          </a:xfrm>
          <a:prstGeom prst="rect">
            <a:avLst/>
          </a:prstGeom>
        </p:spPr>
      </p:pic>
      <p:sp>
        <p:nvSpPr>
          <p:cNvPr id="5" name="Rectangle 4"/>
          <p:cNvSpPr/>
          <p:nvPr/>
        </p:nvSpPr>
        <p:spPr>
          <a:xfrm>
            <a:off x="914400" y="5943600"/>
            <a:ext cx="5181600" cy="584776"/>
          </a:xfrm>
          <a:prstGeom prst="rect">
            <a:avLst/>
          </a:prstGeom>
        </p:spPr>
        <p:txBody>
          <a:bodyPr wrap="square">
            <a:spAutoFit/>
          </a:bodyPr>
          <a:lstStyle/>
          <a:p>
            <a:r>
              <a:rPr lang="en-US" sz="1600" dirty="0" err="1" smtClean="0"/>
              <a:t>Zosia</a:t>
            </a:r>
            <a:r>
              <a:rPr lang="en-US" sz="1600" dirty="0" smtClean="0"/>
              <a:t> </a:t>
            </a:r>
            <a:r>
              <a:rPr lang="en-US" sz="1600" dirty="0" err="1" smtClean="0"/>
              <a:t>Zaks</a:t>
            </a:r>
            <a:r>
              <a:rPr lang="en-US" sz="1600" dirty="0" smtClean="0"/>
              <a:t>, </a:t>
            </a:r>
            <a:r>
              <a:rPr lang="en-US" sz="1600" dirty="0" err="1" smtClean="0"/>
              <a:t>M.Ed</a:t>
            </a:r>
            <a:r>
              <a:rPr lang="en-US" sz="1600" dirty="0" smtClean="0"/>
              <a:t>, CRC</a:t>
            </a:r>
            <a:endParaRPr lang="en-US" sz="1600" dirty="0"/>
          </a:p>
          <a:p>
            <a:r>
              <a:rPr lang="en-US" sz="1600" dirty="0" smtClean="0"/>
              <a:t>© NYU ASD Nest Support Project, “Keeping it Real” 2013 </a:t>
            </a:r>
            <a:endParaRPr lang="en-US" sz="1600" dirty="0"/>
          </a:p>
        </p:txBody>
      </p:sp>
    </p:spTree>
    <p:extLst>
      <p:ext uri="{BB962C8B-B14F-4D97-AF65-F5344CB8AC3E}">
        <p14:creationId xmlns:p14="http://schemas.microsoft.com/office/powerpoint/2010/main" val="831489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ext Box 2"/>
          <p:cNvSpPr txBox="1">
            <a:spLocks noChangeArrowheads="1"/>
          </p:cNvSpPr>
          <p:nvPr/>
        </p:nvSpPr>
        <p:spPr bwMode="auto">
          <a:xfrm>
            <a:off x="1447800" y="2286000"/>
            <a:ext cx="5943600" cy="2262158"/>
          </a:xfrm>
          <a:prstGeom prst="rect">
            <a:avLst/>
          </a:prstGeom>
          <a:noFill/>
          <a:ln w="63500" cmpd="sng" algn="ctr">
            <a:solidFill>
              <a:schemeClr val="tx1"/>
            </a:solidFill>
            <a:prstDash val="solid"/>
            <a:round/>
            <a:headEnd/>
            <a:tailEnd/>
          </a:ln>
          <a:effectLst/>
        </p:spPr>
        <p:txBody>
          <a:bodyPr>
            <a:spAutoFit/>
          </a:bodyPr>
          <a:lstStyle/>
          <a:p>
            <a:pPr marL="342900" indent="-342900"/>
            <a:endParaRPr lang="en-US" dirty="0"/>
          </a:p>
          <a:p>
            <a:pPr marL="342900" indent="-342900" algn="ctr"/>
            <a:r>
              <a:rPr lang="en-US" sz="2400" dirty="0"/>
              <a:t>    I see you would like to chat with me. </a:t>
            </a:r>
            <a:r>
              <a:rPr lang="en-US" sz="2400" dirty="0" smtClean="0"/>
              <a:t>Although </a:t>
            </a:r>
            <a:r>
              <a:rPr lang="en-US" sz="2400" dirty="0"/>
              <a:t>I can talk, </a:t>
            </a:r>
            <a:endParaRPr lang="en-US" sz="2400" dirty="0" smtClean="0"/>
          </a:p>
          <a:p>
            <a:pPr marL="342900" indent="-342900" algn="ctr"/>
            <a:r>
              <a:rPr lang="en-US" sz="2400" dirty="0" smtClean="0"/>
              <a:t>I </a:t>
            </a:r>
            <a:r>
              <a:rPr lang="en-US" sz="2400" dirty="0"/>
              <a:t>find </a:t>
            </a:r>
            <a:r>
              <a:rPr lang="en-US" sz="2400" dirty="0" smtClean="0"/>
              <a:t>chatting </a:t>
            </a:r>
            <a:r>
              <a:rPr lang="en-US" sz="2400" dirty="0"/>
              <a:t>stressful. </a:t>
            </a:r>
            <a:endParaRPr lang="en-US" sz="2400" dirty="0" smtClean="0"/>
          </a:p>
          <a:p>
            <a:pPr marL="342900" indent="-342900" algn="ctr"/>
            <a:r>
              <a:rPr lang="en-US" sz="2400" dirty="0" smtClean="0"/>
              <a:t>Thank </a:t>
            </a:r>
            <a:r>
              <a:rPr lang="en-US" sz="2400" dirty="0"/>
              <a:t>you for your understanding. </a:t>
            </a:r>
          </a:p>
          <a:p>
            <a:pPr marL="342900" indent="-342900">
              <a:spcBef>
                <a:spcPct val="50000"/>
              </a:spcBef>
            </a:pPr>
            <a:endParaRPr lang="en-US" dirty="0"/>
          </a:p>
        </p:txBody>
      </p:sp>
      <p:sp>
        <p:nvSpPr>
          <p:cNvPr id="167939" name="Rectangle 3"/>
          <p:cNvSpPr>
            <a:spLocks noGrp="1" noChangeArrowheads="1"/>
          </p:cNvSpPr>
          <p:nvPr>
            <p:ph type="title"/>
          </p:nvPr>
        </p:nvSpPr>
        <p:spPr>
          <a:xfrm>
            <a:off x="457200" y="704088"/>
            <a:ext cx="8229600" cy="896112"/>
          </a:xfrm>
          <a:noFill/>
          <a:ln/>
        </p:spPr>
        <p:txBody>
          <a:bodyPr/>
          <a:lstStyle/>
          <a:p>
            <a:pPr algn="ctr"/>
            <a:r>
              <a:rPr lang="en-US" sz="3600" b="1" dirty="0" smtClean="0"/>
              <a:t>Cards: Example 3</a:t>
            </a:r>
            <a:endParaRPr lang="en-US" sz="36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pPr algn="ctr"/>
            <a:r>
              <a:rPr lang="en-US" sz="3600" b="1" dirty="0" smtClean="0"/>
              <a:t>Conversation Plans: Example 1</a:t>
            </a:r>
            <a:endParaRPr lang="en-US" sz="3600" b="1" dirty="0"/>
          </a:p>
        </p:txBody>
      </p:sp>
      <p:sp>
        <p:nvSpPr>
          <p:cNvPr id="3" name="Content Placeholder 2"/>
          <p:cNvSpPr>
            <a:spLocks noGrp="1"/>
          </p:cNvSpPr>
          <p:nvPr>
            <p:ph idx="1"/>
          </p:nvPr>
        </p:nvSpPr>
        <p:spPr/>
        <p:txBody>
          <a:bodyPr/>
          <a:lstStyle/>
          <a:p>
            <a:pPr>
              <a:buNone/>
            </a:pPr>
            <a:r>
              <a:rPr lang="en-US" i="1" dirty="0" smtClean="0"/>
              <a:t>When someone asks me a question</a:t>
            </a:r>
            <a:r>
              <a:rPr lang="en-US" dirty="0" smtClean="0"/>
              <a:t>:</a:t>
            </a:r>
          </a:p>
          <a:p>
            <a:pPr>
              <a:buNone/>
            </a:pPr>
            <a:endParaRPr lang="en-US" dirty="0" smtClean="0"/>
          </a:p>
          <a:p>
            <a:pPr>
              <a:buNone/>
            </a:pPr>
            <a:r>
              <a:rPr lang="en-US" dirty="0" smtClean="0">
                <a:latin typeface="+mj-lt"/>
              </a:rPr>
              <a:t>		“I sometimes take a while to answer questions.  </a:t>
            </a:r>
          </a:p>
          <a:p>
            <a:pPr>
              <a:buNone/>
            </a:pPr>
            <a:r>
              <a:rPr lang="en-US" dirty="0" smtClean="0">
                <a:latin typeface="+mj-lt"/>
              </a:rPr>
              <a:t>		Please give me a few minutes.”</a:t>
            </a:r>
            <a:endParaRPr lang="en-US" dirty="0">
              <a:latin typeface="+mj-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pPr algn="ctr"/>
            <a:r>
              <a:rPr lang="en-US" sz="3600" b="1" dirty="0" smtClean="0"/>
              <a:t>Conversation Plan: Example 2</a:t>
            </a:r>
            <a:endParaRPr lang="en-US" sz="3600" b="1" dirty="0"/>
          </a:p>
        </p:txBody>
      </p:sp>
      <p:sp>
        <p:nvSpPr>
          <p:cNvPr id="3" name="Content Placeholder 2"/>
          <p:cNvSpPr>
            <a:spLocks noGrp="1"/>
          </p:cNvSpPr>
          <p:nvPr>
            <p:ph idx="1"/>
          </p:nvPr>
        </p:nvSpPr>
        <p:spPr/>
        <p:txBody>
          <a:bodyPr/>
          <a:lstStyle/>
          <a:p>
            <a:pPr>
              <a:buNone/>
            </a:pPr>
            <a:r>
              <a:rPr lang="en-US" i="1" dirty="0" smtClean="0"/>
              <a:t>When I’m in a place that is too noisy</a:t>
            </a:r>
            <a:r>
              <a:rPr lang="en-US" dirty="0" smtClean="0"/>
              <a:t>:</a:t>
            </a:r>
          </a:p>
          <a:p>
            <a:pPr>
              <a:buNone/>
            </a:pPr>
            <a:endParaRPr lang="en-US" dirty="0" smtClean="0"/>
          </a:p>
          <a:p>
            <a:pPr>
              <a:buNone/>
            </a:pPr>
            <a:r>
              <a:rPr lang="en-US" dirty="0" smtClean="0">
                <a:latin typeface="+mj-lt"/>
              </a:rPr>
              <a:t>		“All this loud noise makes me uncomfortable.  </a:t>
            </a:r>
          </a:p>
          <a:p>
            <a:pPr>
              <a:buNone/>
            </a:pPr>
            <a:r>
              <a:rPr lang="en-US" dirty="0" smtClean="0">
                <a:latin typeface="+mj-lt"/>
              </a:rPr>
              <a:t>		I’m going to take a break and find somewhere quiet.”</a:t>
            </a:r>
            <a:endParaRPr lang="en-US" dirty="0">
              <a:latin typeface="+mj-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838200"/>
          </a:xfrm>
        </p:spPr>
        <p:txBody>
          <a:bodyPr>
            <a:normAutofit fontScale="90000"/>
          </a:bodyPr>
          <a:lstStyle/>
          <a:p>
            <a:pPr algn="ctr"/>
            <a:r>
              <a:rPr lang="en-US" sz="3600" b="1" dirty="0" smtClean="0"/>
              <a:t>Communication Issues and Self-Advocacy: </a:t>
            </a:r>
            <a:br>
              <a:rPr lang="en-US" sz="3600" b="1" dirty="0" smtClean="0"/>
            </a:br>
            <a:r>
              <a:rPr lang="en-US" sz="3600" b="1" dirty="0" smtClean="0"/>
              <a:t>Key Concepts</a:t>
            </a:r>
            <a:endParaRPr lang="en-US" sz="3600" b="1" dirty="0"/>
          </a:p>
        </p:txBody>
      </p:sp>
      <p:sp>
        <p:nvSpPr>
          <p:cNvPr id="3" name="Content Placeholder 2"/>
          <p:cNvSpPr>
            <a:spLocks noGrp="1"/>
          </p:cNvSpPr>
          <p:nvPr>
            <p:ph idx="1"/>
          </p:nvPr>
        </p:nvSpPr>
        <p:spPr>
          <a:xfrm>
            <a:off x="457200" y="2133600"/>
            <a:ext cx="8229600" cy="3810000"/>
          </a:xfrm>
        </p:spPr>
        <p:txBody>
          <a:bodyPr/>
          <a:lstStyle/>
          <a:p>
            <a:r>
              <a:rPr lang="en-US" dirty="0" smtClean="0">
                <a:latin typeface="+mj-lt"/>
              </a:rPr>
              <a:t>Communication issues can make self-advocacy difficult.</a:t>
            </a:r>
          </a:p>
          <a:p>
            <a:pPr>
              <a:buNone/>
            </a:pPr>
            <a:endParaRPr lang="en-US" sz="1200" dirty="0" smtClean="0">
              <a:latin typeface="+mj-lt"/>
            </a:endParaRPr>
          </a:p>
          <a:p>
            <a:r>
              <a:rPr lang="en-US" dirty="0" smtClean="0">
                <a:latin typeface="+mj-lt"/>
              </a:rPr>
              <a:t>Strong communication skills are an important component of effective self-advocacy.</a:t>
            </a:r>
          </a:p>
          <a:p>
            <a:endParaRPr lang="en-US" sz="1200" dirty="0" smtClean="0">
              <a:latin typeface="+mj-lt"/>
            </a:endParaRPr>
          </a:p>
          <a:p>
            <a:r>
              <a:rPr lang="en-US" dirty="0" smtClean="0">
                <a:latin typeface="+mj-lt"/>
              </a:rPr>
              <a:t>Using communication tools like Cards and Conversation Plans can make advocating easier.</a:t>
            </a:r>
          </a:p>
          <a:p>
            <a:endParaRPr lang="en-US"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dirty="0" smtClean="0">
              <a:latin typeface="+mj-lt"/>
            </a:endParaRPr>
          </a:p>
          <a:p>
            <a:endParaRPr lang="en-US" dirty="0">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pPr algn="ctr"/>
            <a:r>
              <a:rPr lang="en-US" sz="3200" b="1" dirty="0" smtClean="0"/>
              <a:t>Enrichment Activities</a:t>
            </a:r>
            <a:endParaRPr lang="en-US" sz="3200" b="1" dirty="0"/>
          </a:p>
        </p:txBody>
      </p:sp>
      <p:sp>
        <p:nvSpPr>
          <p:cNvPr id="3" name="Content Placeholder 2"/>
          <p:cNvSpPr>
            <a:spLocks noGrp="1"/>
          </p:cNvSpPr>
          <p:nvPr>
            <p:ph idx="1"/>
          </p:nvPr>
        </p:nvSpPr>
        <p:spPr/>
        <p:txBody>
          <a:bodyPr/>
          <a:lstStyle/>
          <a:p>
            <a:r>
              <a:rPr lang="en-US" dirty="0" smtClean="0">
                <a:latin typeface="+mj-lt"/>
              </a:rPr>
              <a:t>See the </a:t>
            </a:r>
            <a:r>
              <a:rPr lang="en-US" i="1" dirty="0" smtClean="0">
                <a:latin typeface="+mj-lt"/>
              </a:rPr>
              <a:t>Lesson 4 Block 3: Enrichment Activities Sheet </a:t>
            </a:r>
            <a:r>
              <a:rPr lang="en-US" dirty="0" smtClean="0">
                <a:latin typeface="+mj-lt"/>
              </a:rPr>
              <a:t>for activity ideas and details.</a:t>
            </a:r>
            <a:endParaRPr lang="en-US" dirty="0">
              <a:latin typeface="+mj-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smtClean="0"/>
              <a:t/>
            </a:r>
            <a:br>
              <a:rPr lang="en-US" sz="3600" b="1" dirty="0" smtClean="0"/>
            </a:br>
            <a:endParaRPr lang="en-US" sz="3600" b="1" dirty="0"/>
          </a:p>
        </p:txBody>
      </p:sp>
      <p:sp>
        <p:nvSpPr>
          <p:cNvPr id="3" name="Content Placeholder 2"/>
          <p:cNvSpPr>
            <a:spLocks noGrp="1"/>
          </p:cNvSpPr>
          <p:nvPr>
            <p:ph idx="1"/>
          </p:nvPr>
        </p:nvSpPr>
        <p:spPr/>
        <p:txBody>
          <a:bodyPr>
            <a:normAutofit/>
          </a:bodyPr>
          <a:lstStyle/>
          <a:p>
            <a:r>
              <a:rPr lang="en-US" dirty="0" smtClean="0">
                <a:latin typeface="+mj-lt"/>
              </a:rPr>
              <a:t>Get ready to practice designing a Card or Script outside of the classroom.</a:t>
            </a:r>
          </a:p>
          <a:p>
            <a:endParaRPr lang="en-US" sz="1200" dirty="0" smtClean="0">
              <a:latin typeface="+mj-lt"/>
            </a:endParaRPr>
          </a:p>
          <a:p>
            <a:r>
              <a:rPr lang="en-US" dirty="0" smtClean="0">
                <a:latin typeface="+mj-lt"/>
              </a:rPr>
              <a:t>Follow your teacher’s instructions for this activity.</a:t>
            </a:r>
            <a:endParaRPr lang="en-US"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Keeping </a:t>
            </a:r>
            <a:r>
              <a:rPr lang="en-US" dirty="0" smtClean="0"/>
              <a:t>It Real</a:t>
            </a:r>
            <a:endParaRPr lang="en-US" dirty="0"/>
          </a:p>
        </p:txBody>
      </p:sp>
      <p:sp>
        <p:nvSpPr>
          <p:cNvPr id="3" name="Subtitle 2"/>
          <p:cNvSpPr>
            <a:spLocks noGrp="1"/>
          </p:cNvSpPr>
          <p:nvPr>
            <p:ph type="subTitle" idx="1"/>
          </p:nvPr>
        </p:nvSpPr>
        <p:spPr/>
        <p:txBody>
          <a:bodyPr/>
          <a:lstStyle/>
          <a:p>
            <a:r>
              <a:rPr lang="en-US" dirty="0" smtClean="0">
                <a:latin typeface="+mj-lt"/>
              </a:rPr>
              <a:t>Self-Advocacy: Lesson Four</a:t>
            </a:r>
          </a:p>
          <a:p>
            <a:r>
              <a:rPr lang="en-US" dirty="0" smtClean="0">
                <a:latin typeface="+mj-lt"/>
              </a:rPr>
              <a:t>Communication Issues and Self-Advocacy</a:t>
            </a:r>
            <a:endParaRPr lang="en-US" dirty="0">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762000"/>
          </a:xfrm>
        </p:spPr>
        <p:txBody>
          <a:bodyPr>
            <a:noAutofit/>
          </a:bodyPr>
          <a:lstStyle/>
          <a:p>
            <a:pPr algn="ctr"/>
            <a:r>
              <a:rPr lang="en-US" sz="3600" b="1" dirty="0" smtClean="0"/>
              <a:t>Communication and Self-Advocacy</a:t>
            </a:r>
            <a:endParaRPr lang="en-US" sz="3600" b="1" dirty="0"/>
          </a:p>
        </p:txBody>
      </p:sp>
      <p:sp>
        <p:nvSpPr>
          <p:cNvPr id="3" name="Content Placeholder 2"/>
          <p:cNvSpPr>
            <a:spLocks noGrp="1"/>
          </p:cNvSpPr>
          <p:nvPr>
            <p:ph idx="1"/>
          </p:nvPr>
        </p:nvSpPr>
        <p:spPr>
          <a:xfrm>
            <a:off x="457200" y="2209800"/>
            <a:ext cx="8229600" cy="4114800"/>
          </a:xfrm>
        </p:spPr>
        <p:txBody>
          <a:bodyPr>
            <a:normAutofit/>
          </a:bodyPr>
          <a:lstStyle/>
          <a:p>
            <a:r>
              <a:rPr lang="en-US" dirty="0" smtClean="0">
                <a:latin typeface="+mj-lt"/>
              </a:rPr>
              <a:t>Self-advocacy requires communication.</a:t>
            </a:r>
          </a:p>
          <a:p>
            <a:pPr>
              <a:buNone/>
            </a:pPr>
            <a:endParaRPr lang="en-US" sz="1200" dirty="0" smtClean="0">
              <a:latin typeface="+mj-lt"/>
            </a:endParaRPr>
          </a:p>
          <a:p>
            <a:r>
              <a:rPr lang="en-US" dirty="0" smtClean="0">
                <a:latin typeface="+mj-lt"/>
              </a:rPr>
              <a:t>Strong communication skills can help you become an effective advocate.</a:t>
            </a:r>
          </a:p>
          <a:p>
            <a:pPr>
              <a:buNone/>
            </a:pPr>
            <a:endParaRPr lang="en-US" sz="1200" b="1" dirty="0" smtClean="0">
              <a:latin typeface="+mj-lt"/>
            </a:endParaRPr>
          </a:p>
          <a:p>
            <a:pPr>
              <a:buNone/>
            </a:pPr>
            <a:endParaRPr lang="en-US" sz="1200" b="1" dirty="0" smtClean="0">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algn="ctr"/>
            <a:r>
              <a:rPr lang="en-US" sz="3600" b="1" dirty="0" smtClean="0"/>
              <a:t>Communication Issues and Self-Advocacy</a:t>
            </a:r>
            <a:endParaRPr lang="en-US" sz="3600" b="1" dirty="0"/>
          </a:p>
        </p:txBody>
      </p:sp>
      <p:sp>
        <p:nvSpPr>
          <p:cNvPr id="3" name="Content Placeholder 2"/>
          <p:cNvSpPr>
            <a:spLocks noGrp="1"/>
          </p:cNvSpPr>
          <p:nvPr>
            <p:ph idx="1"/>
          </p:nvPr>
        </p:nvSpPr>
        <p:spPr>
          <a:xfrm>
            <a:off x="457200" y="1828800"/>
            <a:ext cx="8229600" cy="4495800"/>
          </a:xfrm>
        </p:spPr>
        <p:txBody>
          <a:bodyPr>
            <a:normAutofit/>
          </a:bodyPr>
          <a:lstStyle/>
          <a:p>
            <a:r>
              <a:rPr lang="en-US" dirty="0" smtClean="0">
                <a:latin typeface="+mj-lt"/>
              </a:rPr>
              <a:t>Sometimes it can be very difficult to explain your issues (inability to articulate experiences). </a:t>
            </a:r>
          </a:p>
          <a:p>
            <a:endParaRPr lang="en-US" sz="1200" dirty="0" smtClean="0">
              <a:latin typeface="+mj-lt"/>
            </a:endParaRPr>
          </a:p>
          <a:p>
            <a:r>
              <a:rPr lang="en-US" dirty="0" smtClean="0">
                <a:latin typeface="+mj-lt"/>
              </a:rPr>
              <a:t>Sometimes it can be very difficult to communicate verbally, especially when you are under stress (loss of speech).</a:t>
            </a:r>
          </a:p>
          <a:p>
            <a:endParaRPr lang="en-US" sz="1200" dirty="0" smtClean="0">
              <a:latin typeface="+mj-lt"/>
            </a:endParaRPr>
          </a:p>
          <a:p>
            <a:r>
              <a:rPr lang="en-US" dirty="0" smtClean="0">
                <a:latin typeface="+mj-lt"/>
              </a:rPr>
              <a:t>Sometimes it can take a while to get your words out (processing delay).</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pPr algn="ctr"/>
            <a:r>
              <a:rPr lang="en-US" sz="3600" b="1" dirty="0" smtClean="0"/>
              <a:t>Social Narrative</a:t>
            </a:r>
            <a:r>
              <a:rPr lang="en-US" sz="3600" b="1" smtClean="0"/>
              <a:t>: Communication</a:t>
            </a:r>
            <a:endParaRPr lang="en-US" sz="3600" b="1" dirty="0"/>
          </a:p>
        </p:txBody>
      </p:sp>
      <p:pic>
        <p:nvPicPr>
          <p:cNvPr id="4" name="Content Placeholder 3" descr="Lesson4.Narrative.Communication.Cropped.jpg"/>
          <p:cNvPicPr>
            <a:picLocks noGrp="1" noChangeAspect="1"/>
          </p:cNvPicPr>
          <p:nvPr>
            <p:ph idx="1"/>
          </p:nvPr>
        </p:nvPicPr>
        <p:blipFill>
          <a:blip r:embed="rId2" cstate="print"/>
          <a:stretch>
            <a:fillRect/>
          </a:stretch>
        </p:blipFill>
        <p:spPr>
          <a:xfrm>
            <a:off x="304800" y="1752600"/>
            <a:ext cx="8331599" cy="475488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685800"/>
          </a:xfrm>
        </p:spPr>
        <p:txBody>
          <a:bodyPr>
            <a:normAutofit/>
          </a:bodyPr>
          <a:lstStyle/>
          <a:p>
            <a:pPr algn="ctr"/>
            <a:r>
              <a:rPr lang="en-US" sz="3600" b="1" dirty="0" smtClean="0"/>
              <a:t>Exploration: Your Communication Issues</a:t>
            </a:r>
            <a:endParaRPr lang="en-US" sz="3600" b="1" dirty="0"/>
          </a:p>
        </p:txBody>
      </p:sp>
      <p:sp>
        <p:nvSpPr>
          <p:cNvPr id="3" name="Content Placeholder 2"/>
          <p:cNvSpPr>
            <a:spLocks noGrp="1"/>
          </p:cNvSpPr>
          <p:nvPr>
            <p:ph idx="1"/>
          </p:nvPr>
        </p:nvSpPr>
        <p:spPr>
          <a:xfrm>
            <a:off x="457200" y="1752600"/>
            <a:ext cx="8229600" cy="4191000"/>
          </a:xfrm>
        </p:spPr>
        <p:txBody>
          <a:bodyPr>
            <a:normAutofit/>
          </a:bodyPr>
          <a:lstStyle/>
          <a:p>
            <a:r>
              <a:rPr lang="en-US" dirty="0" smtClean="0">
                <a:latin typeface="+mj-lt"/>
              </a:rPr>
              <a:t>Describe a time when you had trouble communicating what you needed or how you felt. </a:t>
            </a:r>
          </a:p>
          <a:p>
            <a:endParaRPr lang="en-US" sz="1200" dirty="0" smtClean="0">
              <a:latin typeface="+mj-lt"/>
            </a:endParaRPr>
          </a:p>
          <a:p>
            <a:r>
              <a:rPr lang="en-US" dirty="0" smtClean="0">
                <a:latin typeface="+mj-lt"/>
              </a:rPr>
              <a:t>Here are some questions to explore: </a:t>
            </a:r>
          </a:p>
          <a:p>
            <a:pPr lvl="1">
              <a:buFont typeface="Wingdings" pitchFamily="2" charset="2"/>
              <a:buChar char="Ø"/>
            </a:pPr>
            <a:r>
              <a:rPr lang="en-US" dirty="0" smtClean="0">
                <a:latin typeface="+mj-lt"/>
              </a:rPr>
              <a:t>What happened? </a:t>
            </a:r>
          </a:p>
          <a:p>
            <a:pPr lvl="1">
              <a:buFont typeface="Wingdings" pitchFamily="2" charset="2"/>
              <a:buChar char="Ø"/>
            </a:pPr>
            <a:r>
              <a:rPr lang="en-US" dirty="0" smtClean="0">
                <a:latin typeface="+mj-lt"/>
              </a:rPr>
              <a:t>Did you try to communicate?</a:t>
            </a:r>
          </a:p>
          <a:p>
            <a:pPr lvl="1">
              <a:buFont typeface="Wingdings" pitchFamily="2" charset="2"/>
              <a:buChar char="Ø"/>
            </a:pPr>
            <a:r>
              <a:rPr lang="en-US" dirty="0" smtClean="0">
                <a:latin typeface="+mj-lt"/>
              </a:rPr>
              <a:t>Did your message get across? </a:t>
            </a:r>
          </a:p>
          <a:p>
            <a:pPr lvl="1">
              <a:buFont typeface="Wingdings" pitchFamily="2" charset="2"/>
              <a:buChar char="Ø"/>
            </a:pPr>
            <a:r>
              <a:rPr lang="en-US" dirty="0" smtClean="0">
                <a:latin typeface="+mj-lt"/>
              </a:rPr>
              <a:t>Have others in your class had similar experiences?</a:t>
            </a:r>
          </a:p>
          <a:p>
            <a:pPr lvl="1">
              <a:buFont typeface="Wingdings" pitchFamily="2" charset="2"/>
              <a:buChar char="Ø"/>
            </a:pPr>
            <a:endParaRPr lang="en-US" dirty="0" smtClean="0">
              <a:latin typeface="+mj-lt"/>
            </a:endParaRPr>
          </a:p>
          <a:p>
            <a:endParaRPr lang="en-US" sz="1200" dirty="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838200"/>
          </a:xfrm>
        </p:spPr>
        <p:txBody>
          <a:bodyPr>
            <a:normAutofit fontScale="90000"/>
          </a:bodyPr>
          <a:lstStyle/>
          <a:p>
            <a:pPr algn="ctr"/>
            <a:r>
              <a:rPr lang="en-US" sz="3600" b="1" dirty="0" smtClean="0"/>
              <a:t>Communication Strategies: </a:t>
            </a:r>
            <a:br>
              <a:rPr lang="en-US" sz="3600" b="1" dirty="0" smtClean="0"/>
            </a:br>
            <a:r>
              <a:rPr lang="en-US" sz="3600" b="1" dirty="0" smtClean="0"/>
              <a:t>Cards and Conversation Plans</a:t>
            </a:r>
            <a:endParaRPr lang="en-US" sz="3600" b="1" dirty="0"/>
          </a:p>
        </p:txBody>
      </p:sp>
      <p:sp>
        <p:nvSpPr>
          <p:cNvPr id="3" name="Content Placeholder 2"/>
          <p:cNvSpPr>
            <a:spLocks noGrp="1"/>
          </p:cNvSpPr>
          <p:nvPr>
            <p:ph idx="1"/>
          </p:nvPr>
        </p:nvSpPr>
        <p:spPr>
          <a:xfrm>
            <a:off x="457200" y="2133600"/>
            <a:ext cx="8229600" cy="4038600"/>
          </a:xfrm>
        </p:spPr>
        <p:txBody>
          <a:bodyPr>
            <a:normAutofit/>
          </a:bodyPr>
          <a:lstStyle/>
          <a:p>
            <a:r>
              <a:rPr lang="en-US" dirty="0" smtClean="0">
                <a:latin typeface="+mj-lt"/>
              </a:rPr>
              <a:t>Cards and Conversation Plans are two communication tools that students can use to explain issues and problems.</a:t>
            </a:r>
          </a:p>
          <a:p>
            <a:endParaRPr lang="en-US" sz="1200" dirty="0" smtClean="0">
              <a:latin typeface="+mj-lt"/>
            </a:endParaRPr>
          </a:p>
          <a:p>
            <a:r>
              <a:rPr lang="en-US" dirty="0" smtClean="0">
                <a:latin typeface="+mj-lt"/>
              </a:rPr>
              <a:t>You can create unique Cards and Conversation Plans that are tailored to an individual’s specific situation.</a:t>
            </a:r>
          </a:p>
          <a:p>
            <a:pPr>
              <a:buNone/>
            </a:pPr>
            <a:endParaRPr lang="en-US" dirty="0" smtClean="0">
              <a:latin typeface="+mj-lt"/>
            </a:endParaRPr>
          </a:p>
          <a:p>
            <a:endParaRPr lang="en-US" dirty="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704088"/>
            <a:ext cx="8229600" cy="667512"/>
          </a:xfrm>
        </p:spPr>
        <p:txBody>
          <a:bodyPr>
            <a:normAutofit/>
          </a:bodyPr>
          <a:lstStyle/>
          <a:p>
            <a:pPr algn="ctr"/>
            <a:r>
              <a:rPr lang="en-US" sz="3600" b="1" dirty="0" smtClean="0"/>
              <a:t>Cards: Example 1</a:t>
            </a:r>
            <a:endParaRPr lang="en-US" sz="3600" b="1" dirty="0"/>
          </a:p>
        </p:txBody>
      </p:sp>
      <p:sp>
        <p:nvSpPr>
          <p:cNvPr id="8195" name="Rectangle 3"/>
          <p:cNvSpPr>
            <a:spLocks noGrp="1" noChangeArrowheads="1"/>
          </p:cNvSpPr>
          <p:nvPr>
            <p:ph type="body" idx="1"/>
          </p:nvPr>
        </p:nvSpPr>
        <p:spPr>
          <a:xfrm>
            <a:off x="1219200" y="1828800"/>
            <a:ext cx="6781800" cy="4525963"/>
          </a:xfrm>
          <a:noFill/>
          <a:ln w="47625">
            <a:solidFill>
              <a:schemeClr val="tx1"/>
            </a:solidFill>
          </a:ln>
        </p:spPr>
        <p:txBody>
          <a:bodyPr/>
          <a:lstStyle/>
          <a:p>
            <a:endParaRPr lang="en-US" dirty="0"/>
          </a:p>
          <a:p>
            <a:pPr algn="ctr">
              <a:buFontTx/>
              <a:buNone/>
            </a:pPr>
            <a:r>
              <a:rPr lang="en-US" b="1" dirty="0">
                <a:solidFill>
                  <a:srgbClr val="990099"/>
                </a:solidFill>
                <a:latin typeface="Arial Black" pitchFamily="34" charset="0"/>
              </a:rPr>
              <a:t>Processing</a:t>
            </a:r>
          </a:p>
        </p:txBody>
      </p:sp>
      <p:pic>
        <p:nvPicPr>
          <p:cNvPr id="8196" name="Picture 4" descr="binaryCLOCK"/>
          <p:cNvPicPr>
            <a:picLocks noChangeAspect="1" noChangeArrowheads="1"/>
          </p:cNvPicPr>
          <p:nvPr/>
        </p:nvPicPr>
        <p:blipFill>
          <a:blip r:embed="rId3" cstate="print"/>
          <a:srcRect/>
          <a:stretch>
            <a:fillRect/>
          </a:stretch>
        </p:blipFill>
        <p:spPr bwMode="auto">
          <a:xfrm>
            <a:off x="3200400" y="2819400"/>
            <a:ext cx="2833688" cy="283368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p:txBody>
          <a:bodyPr/>
          <a:lstStyle/>
          <a:p>
            <a:pPr algn="ctr">
              <a:buFontTx/>
              <a:buNone/>
            </a:pPr>
            <a:endParaRPr lang="en-US" sz="400" b="1" dirty="0"/>
          </a:p>
          <a:p>
            <a:pPr algn="ctr">
              <a:buFontTx/>
              <a:buNone/>
            </a:pPr>
            <a:r>
              <a:rPr lang="en-US" sz="2400" b="1" dirty="0">
                <a:solidFill>
                  <a:srgbClr val="990099"/>
                </a:solidFill>
              </a:rPr>
              <a:t>Not able to respond verbally at this moment. </a:t>
            </a:r>
          </a:p>
          <a:p>
            <a:pPr algn="ctr">
              <a:buFontTx/>
              <a:buNone/>
            </a:pPr>
            <a:r>
              <a:rPr lang="en-US" sz="2400" b="1" dirty="0">
                <a:solidFill>
                  <a:srgbClr val="990099"/>
                </a:solidFill>
              </a:rPr>
              <a:t>Please wait for response.</a:t>
            </a:r>
          </a:p>
          <a:p>
            <a:pPr algn="ctr">
              <a:buFontTx/>
              <a:buNone/>
            </a:pPr>
            <a:endParaRPr lang="en-US" sz="2200" b="1" dirty="0">
              <a:solidFill>
                <a:srgbClr val="990099"/>
              </a:solidFill>
            </a:endParaRPr>
          </a:p>
          <a:p>
            <a:pPr algn="ctr">
              <a:buFontTx/>
              <a:buNone/>
            </a:pPr>
            <a:endParaRPr lang="en-US" b="1" dirty="0"/>
          </a:p>
        </p:txBody>
      </p:sp>
      <p:pic>
        <p:nvPicPr>
          <p:cNvPr id="20484" name="Picture 4" descr="percentage"/>
          <p:cNvPicPr>
            <a:picLocks noChangeAspect="1" noChangeArrowheads="1"/>
          </p:cNvPicPr>
          <p:nvPr/>
        </p:nvPicPr>
        <p:blipFill>
          <a:blip r:embed="rId3" cstate="print"/>
          <a:srcRect/>
          <a:stretch>
            <a:fillRect/>
          </a:stretch>
        </p:blipFill>
        <p:spPr bwMode="auto">
          <a:xfrm>
            <a:off x="2438400" y="3048000"/>
            <a:ext cx="4646451" cy="3108960"/>
          </a:xfrm>
          <a:prstGeom prst="rect">
            <a:avLst/>
          </a:prstGeom>
          <a:noFill/>
        </p:spPr>
      </p:pic>
      <p:sp>
        <p:nvSpPr>
          <p:cNvPr id="20485" name="Rectangle 5"/>
          <p:cNvSpPr>
            <a:spLocks noChangeArrowheads="1"/>
          </p:cNvSpPr>
          <p:nvPr/>
        </p:nvSpPr>
        <p:spPr bwMode="auto">
          <a:xfrm>
            <a:off x="1219200" y="1828800"/>
            <a:ext cx="6781800" cy="4495800"/>
          </a:xfrm>
          <a:prstGeom prst="rect">
            <a:avLst/>
          </a:prstGeom>
          <a:noFill/>
          <a:ln w="47625">
            <a:solidFill>
              <a:schemeClr val="tx1"/>
            </a:solidFill>
            <a:miter lim="800000"/>
            <a:headEnd/>
            <a:tailEnd/>
          </a:ln>
          <a:effectLst/>
        </p:spPr>
        <p:txBody>
          <a:bodyPr wrap="none" anchor="ctr"/>
          <a:lstStyle/>
          <a:p>
            <a:endParaRPr lang="en-US"/>
          </a:p>
        </p:txBody>
      </p:sp>
      <p:sp>
        <p:nvSpPr>
          <p:cNvPr id="7" name="Title 6"/>
          <p:cNvSpPr>
            <a:spLocks noGrp="1"/>
          </p:cNvSpPr>
          <p:nvPr>
            <p:ph type="title"/>
          </p:nvPr>
        </p:nvSpPr>
        <p:spPr>
          <a:xfrm>
            <a:off x="533400" y="762000"/>
            <a:ext cx="8229600" cy="685800"/>
          </a:xfrm>
        </p:spPr>
        <p:txBody>
          <a:bodyPr>
            <a:normAutofit/>
          </a:bodyPr>
          <a:lstStyle/>
          <a:p>
            <a:pPr algn="ctr"/>
            <a:r>
              <a:rPr lang="en-US" sz="3600" b="1" dirty="0" smtClean="0"/>
              <a:t>Cards: Example 2</a:t>
            </a:r>
            <a:endParaRPr lang="en-US" sz="3600" b="1"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665</TotalTime>
  <Words>719</Words>
  <Application>Microsoft Macintosh PowerPoint</Application>
  <PresentationFormat>On-screen Show (4:3)</PresentationFormat>
  <Paragraphs>86</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PowerPoint Presentation</vt:lpstr>
      <vt:lpstr>Keeping It Real</vt:lpstr>
      <vt:lpstr>Communication and Self-Advocacy</vt:lpstr>
      <vt:lpstr>Communication Issues and Self-Advocacy</vt:lpstr>
      <vt:lpstr>Social Narrative: Communication</vt:lpstr>
      <vt:lpstr>Exploration: Your Communication Issues</vt:lpstr>
      <vt:lpstr>Communication Strategies:  Cards and Conversation Plans</vt:lpstr>
      <vt:lpstr>Cards: Example 1</vt:lpstr>
      <vt:lpstr>Cards: Example 2</vt:lpstr>
      <vt:lpstr>Cards: Example 3</vt:lpstr>
      <vt:lpstr>Conversation Plans: Example 1</vt:lpstr>
      <vt:lpstr>Conversation Plan: Example 2</vt:lpstr>
      <vt:lpstr>Communication Issues and Self-Advocacy:  Key Concepts</vt:lpstr>
      <vt:lpstr>Enrichment Activities</vt:lpstr>
      <vt:lpstr>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ASD Nest Keeping It Real</dc:title>
  <dc:creator>Owner</dc:creator>
  <cp:lastModifiedBy>Aaron Lanou</cp:lastModifiedBy>
  <cp:revision>44</cp:revision>
  <dcterms:created xsi:type="dcterms:W3CDTF">2012-10-24T01:29:15Z</dcterms:created>
  <dcterms:modified xsi:type="dcterms:W3CDTF">2013-09-04T20:18:12Z</dcterms:modified>
</cp:coreProperties>
</file>